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6" r:id="rId8"/>
    <p:sldId id="262" r:id="rId9"/>
    <p:sldId id="263" r:id="rId10"/>
    <p:sldId id="264" r:id="rId11"/>
    <p:sldId id="265"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6" d="100"/>
          <a:sy n="56" d="100"/>
        </p:scale>
        <p:origin x="-131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145EDB-ADFE-488A-9478-BBB1E5E57B48}" type="datetimeFigureOut">
              <a:rPr lang="en-US" smtClean="0"/>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EB8C0-0A5F-45CB-BC08-450AF45C5D38}" type="slidenum">
              <a:rPr lang="en-US" smtClean="0"/>
              <a:t>‹#›</a:t>
            </a:fld>
            <a:endParaRPr lang="en-US"/>
          </a:p>
        </p:txBody>
      </p:sp>
    </p:spTree>
    <p:extLst>
      <p:ext uri="{BB962C8B-B14F-4D97-AF65-F5344CB8AC3E}">
        <p14:creationId xmlns:p14="http://schemas.microsoft.com/office/powerpoint/2010/main" val="4222047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145EDB-ADFE-488A-9478-BBB1E5E57B48}" type="datetimeFigureOut">
              <a:rPr lang="en-US" smtClean="0"/>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EB8C0-0A5F-45CB-BC08-450AF45C5D38}" type="slidenum">
              <a:rPr lang="en-US" smtClean="0"/>
              <a:t>‹#›</a:t>
            </a:fld>
            <a:endParaRPr lang="en-US"/>
          </a:p>
        </p:txBody>
      </p:sp>
    </p:spTree>
    <p:extLst>
      <p:ext uri="{BB962C8B-B14F-4D97-AF65-F5344CB8AC3E}">
        <p14:creationId xmlns:p14="http://schemas.microsoft.com/office/powerpoint/2010/main" val="2067603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145EDB-ADFE-488A-9478-BBB1E5E57B48}" type="datetimeFigureOut">
              <a:rPr lang="en-US" smtClean="0"/>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EB8C0-0A5F-45CB-BC08-450AF45C5D38}" type="slidenum">
              <a:rPr lang="en-US" smtClean="0"/>
              <a:t>‹#›</a:t>
            </a:fld>
            <a:endParaRPr lang="en-US"/>
          </a:p>
        </p:txBody>
      </p:sp>
    </p:spTree>
    <p:extLst>
      <p:ext uri="{BB962C8B-B14F-4D97-AF65-F5344CB8AC3E}">
        <p14:creationId xmlns:p14="http://schemas.microsoft.com/office/powerpoint/2010/main" val="1633180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145EDB-ADFE-488A-9478-BBB1E5E57B48}" type="datetimeFigureOut">
              <a:rPr lang="en-US" smtClean="0"/>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EB8C0-0A5F-45CB-BC08-450AF45C5D38}" type="slidenum">
              <a:rPr lang="en-US" smtClean="0"/>
              <a:t>‹#›</a:t>
            </a:fld>
            <a:endParaRPr lang="en-US"/>
          </a:p>
        </p:txBody>
      </p:sp>
    </p:spTree>
    <p:extLst>
      <p:ext uri="{BB962C8B-B14F-4D97-AF65-F5344CB8AC3E}">
        <p14:creationId xmlns:p14="http://schemas.microsoft.com/office/powerpoint/2010/main" val="2151409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145EDB-ADFE-488A-9478-BBB1E5E57B48}" type="datetimeFigureOut">
              <a:rPr lang="en-US" smtClean="0"/>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EB8C0-0A5F-45CB-BC08-450AF45C5D38}" type="slidenum">
              <a:rPr lang="en-US" smtClean="0"/>
              <a:t>‹#›</a:t>
            </a:fld>
            <a:endParaRPr lang="en-US"/>
          </a:p>
        </p:txBody>
      </p:sp>
    </p:spTree>
    <p:extLst>
      <p:ext uri="{BB962C8B-B14F-4D97-AF65-F5344CB8AC3E}">
        <p14:creationId xmlns:p14="http://schemas.microsoft.com/office/powerpoint/2010/main" val="1590255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145EDB-ADFE-488A-9478-BBB1E5E57B48}" type="datetimeFigureOut">
              <a:rPr lang="en-US" smtClean="0"/>
              <a:t>7/24/2014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AEB8C0-0A5F-45CB-BC08-450AF45C5D38}" type="slidenum">
              <a:rPr lang="en-US" smtClean="0"/>
              <a:t>‹#›</a:t>
            </a:fld>
            <a:endParaRPr lang="en-US"/>
          </a:p>
        </p:txBody>
      </p:sp>
    </p:spTree>
    <p:extLst>
      <p:ext uri="{BB962C8B-B14F-4D97-AF65-F5344CB8AC3E}">
        <p14:creationId xmlns:p14="http://schemas.microsoft.com/office/powerpoint/2010/main" val="427799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145EDB-ADFE-488A-9478-BBB1E5E57B48}" type="datetimeFigureOut">
              <a:rPr lang="en-US" smtClean="0"/>
              <a:t>7/24/2014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AEB8C0-0A5F-45CB-BC08-450AF45C5D38}" type="slidenum">
              <a:rPr lang="en-US" smtClean="0"/>
              <a:t>‹#›</a:t>
            </a:fld>
            <a:endParaRPr lang="en-US"/>
          </a:p>
        </p:txBody>
      </p:sp>
    </p:spTree>
    <p:extLst>
      <p:ext uri="{BB962C8B-B14F-4D97-AF65-F5344CB8AC3E}">
        <p14:creationId xmlns:p14="http://schemas.microsoft.com/office/powerpoint/2010/main" val="629231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145EDB-ADFE-488A-9478-BBB1E5E57B48}" type="datetimeFigureOut">
              <a:rPr lang="en-US" smtClean="0"/>
              <a:t>7/24/2014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AEB8C0-0A5F-45CB-BC08-450AF45C5D38}" type="slidenum">
              <a:rPr lang="en-US" smtClean="0"/>
              <a:t>‹#›</a:t>
            </a:fld>
            <a:endParaRPr lang="en-US"/>
          </a:p>
        </p:txBody>
      </p:sp>
    </p:spTree>
    <p:extLst>
      <p:ext uri="{BB962C8B-B14F-4D97-AF65-F5344CB8AC3E}">
        <p14:creationId xmlns:p14="http://schemas.microsoft.com/office/powerpoint/2010/main" val="3212612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145EDB-ADFE-488A-9478-BBB1E5E57B48}" type="datetimeFigureOut">
              <a:rPr lang="en-US" smtClean="0"/>
              <a:t>7/24/2014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AEB8C0-0A5F-45CB-BC08-450AF45C5D38}" type="slidenum">
              <a:rPr lang="en-US" smtClean="0"/>
              <a:t>‹#›</a:t>
            </a:fld>
            <a:endParaRPr lang="en-US"/>
          </a:p>
        </p:txBody>
      </p:sp>
    </p:spTree>
    <p:extLst>
      <p:ext uri="{BB962C8B-B14F-4D97-AF65-F5344CB8AC3E}">
        <p14:creationId xmlns:p14="http://schemas.microsoft.com/office/powerpoint/2010/main" val="1111031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145EDB-ADFE-488A-9478-BBB1E5E57B48}" type="datetimeFigureOut">
              <a:rPr lang="en-US" smtClean="0"/>
              <a:t>7/24/2014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AEB8C0-0A5F-45CB-BC08-450AF45C5D38}" type="slidenum">
              <a:rPr lang="en-US" smtClean="0"/>
              <a:t>‹#›</a:t>
            </a:fld>
            <a:endParaRPr lang="en-US"/>
          </a:p>
        </p:txBody>
      </p:sp>
    </p:spTree>
    <p:extLst>
      <p:ext uri="{BB962C8B-B14F-4D97-AF65-F5344CB8AC3E}">
        <p14:creationId xmlns:p14="http://schemas.microsoft.com/office/powerpoint/2010/main" val="2153909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145EDB-ADFE-488A-9478-BBB1E5E57B48}" type="datetimeFigureOut">
              <a:rPr lang="en-US" smtClean="0"/>
              <a:t>7/24/2014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AEB8C0-0A5F-45CB-BC08-450AF45C5D38}" type="slidenum">
              <a:rPr lang="en-US" smtClean="0"/>
              <a:t>‹#›</a:t>
            </a:fld>
            <a:endParaRPr lang="en-US"/>
          </a:p>
        </p:txBody>
      </p:sp>
    </p:spTree>
    <p:extLst>
      <p:ext uri="{BB962C8B-B14F-4D97-AF65-F5344CB8AC3E}">
        <p14:creationId xmlns:p14="http://schemas.microsoft.com/office/powerpoint/2010/main" val="3674220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145EDB-ADFE-488A-9478-BBB1E5E57B48}" type="datetimeFigureOut">
              <a:rPr lang="en-US" smtClean="0"/>
              <a:t>7/24/2014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AEB8C0-0A5F-45CB-BC08-450AF45C5D38}" type="slidenum">
              <a:rPr lang="en-US" smtClean="0"/>
              <a:t>‹#›</a:t>
            </a:fld>
            <a:endParaRPr lang="en-US"/>
          </a:p>
        </p:txBody>
      </p:sp>
    </p:spTree>
    <p:extLst>
      <p:ext uri="{BB962C8B-B14F-4D97-AF65-F5344CB8AC3E}">
        <p14:creationId xmlns:p14="http://schemas.microsoft.com/office/powerpoint/2010/main" val="41873003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600" b="1" dirty="0" smtClean="0"/>
              <a:t>Usability Test Results</a:t>
            </a:r>
            <a:endParaRPr lang="en-US" sz="6600" b="1" dirty="0"/>
          </a:p>
        </p:txBody>
      </p:sp>
      <p:sp>
        <p:nvSpPr>
          <p:cNvPr id="3" name="Subtitle 2"/>
          <p:cNvSpPr>
            <a:spLocks noGrp="1"/>
          </p:cNvSpPr>
          <p:nvPr>
            <p:ph type="subTitle" idx="1"/>
          </p:nvPr>
        </p:nvSpPr>
        <p:spPr/>
        <p:txBody>
          <a:bodyPr/>
          <a:lstStyle/>
          <a:p>
            <a:r>
              <a:rPr lang="en-US" dirty="0" smtClean="0">
                <a:solidFill>
                  <a:srgbClr val="00B050"/>
                </a:solidFill>
              </a:rPr>
              <a:t>‘Add Prospect’ Button</a:t>
            </a:r>
            <a:endParaRPr lang="en-US" dirty="0">
              <a:solidFill>
                <a:srgbClr val="00B050"/>
              </a:solidFill>
            </a:endParaRPr>
          </a:p>
        </p:txBody>
      </p:sp>
    </p:spTree>
    <p:extLst>
      <p:ext uri="{BB962C8B-B14F-4D97-AF65-F5344CB8AC3E}">
        <p14:creationId xmlns:p14="http://schemas.microsoft.com/office/powerpoint/2010/main" val="36807797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20334"/>
          </a:xfrm>
        </p:spPr>
        <p:txBody>
          <a:bodyPr>
            <a:normAutofit/>
          </a:bodyPr>
          <a:lstStyle/>
          <a:p>
            <a:r>
              <a:rPr lang="en-US" sz="3600" b="1" dirty="0" smtClean="0"/>
              <a:t>Add Prospect button </a:t>
            </a:r>
            <a:r>
              <a:rPr lang="en-US" sz="3600" b="1" dirty="0" smtClean="0">
                <a:solidFill>
                  <a:srgbClr val="00B050"/>
                </a:solidFill>
              </a:rPr>
              <a:t>in the ARSEON only</a:t>
            </a:r>
            <a:endParaRPr lang="en-US" sz="3600" b="1" dirty="0">
              <a:solidFill>
                <a:srgbClr val="00B050"/>
              </a:solidFill>
            </a:endParaRPr>
          </a:p>
        </p:txBody>
      </p:sp>
      <p:pic>
        <p:nvPicPr>
          <p:cNvPr id="8" name="Picture 7"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5150" y="1094972"/>
            <a:ext cx="7093700" cy="5716026"/>
          </a:xfrm>
          <a:prstGeom prst="rect">
            <a:avLst/>
          </a:prstGeom>
        </p:spPr>
      </p:pic>
    </p:spTree>
    <p:extLst>
      <p:ext uri="{BB962C8B-B14F-4D97-AF65-F5344CB8AC3E}">
        <p14:creationId xmlns:p14="http://schemas.microsoft.com/office/powerpoint/2010/main" val="6144032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5150" y="1094972"/>
            <a:ext cx="7093700" cy="5716026"/>
          </a:xfrm>
          <a:prstGeom prst="rect">
            <a:avLst/>
          </a:prstGeom>
        </p:spPr>
      </p:pic>
      <p:sp>
        <p:nvSpPr>
          <p:cNvPr id="4" name="Oval 3"/>
          <p:cNvSpPr/>
          <p:nvPr/>
        </p:nvSpPr>
        <p:spPr>
          <a:xfrm>
            <a:off x="7467600" y="4419600"/>
            <a:ext cx="342900" cy="3429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p:cNvSpPr/>
          <p:nvPr/>
        </p:nvSpPr>
        <p:spPr>
          <a:xfrm>
            <a:off x="5410200" y="5295900"/>
            <a:ext cx="3352800" cy="1143000"/>
          </a:xfrm>
          <a:prstGeom prst="wedgeRectCallout">
            <a:avLst>
              <a:gd name="adj1" fmla="val 17145"/>
              <a:gd name="adj2" fmla="val -95257"/>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7 of 20 Users clicked correctly first time</a:t>
            </a:r>
            <a:endParaRPr lang="en-US" dirty="0"/>
          </a:p>
        </p:txBody>
      </p:sp>
      <p:sp>
        <p:nvSpPr>
          <p:cNvPr id="7" name="Title 1"/>
          <p:cNvSpPr txBox="1">
            <a:spLocks/>
          </p:cNvSpPr>
          <p:nvPr/>
        </p:nvSpPr>
        <p:spPr>
          <a:xfrm>
            <a:off x="457200" y="274638"/>
            <a:ext cx="8229600" cy="82033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smtClean="0"/>
              <a:t>Add Prospect button </a:t>
            </a:r>
            <a:r>
              <a:rPr lang="en-US" sz="3600" b="1" smtClean="0">
                <a:solidFill>
                  <a:srgbClr val="00B050"/>
                </a:solidFill>
              </a:rPr>
              <a:t>in the ARSEON only</a:t>
            </a:r>
            <a:endParaRPr lang="en-US" sz="3600" b="1" dirty="0">
              <a:solidFill>
                <a:srgbClr val="00B050"/>
              </a:solidFill>
            </a:endParaRPr>
          </a:p>
        </p:txBody>
      </p:sp>
      <p:sp>
        <p:nvSpPr>
          <p:cNvPr id="9" name="Oval 8"/>
          <p:cNvSpPr/>
          <p:nvPr/>
        </p:nvSpPr>
        <p:spPr>
          <a:xfrm>
            <a:off x="5562600" y="1066800"/>
            <a:ext cx="2590800" cy="4942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ular Callout 9"/>
          <p:cNvSpPr/>
          <p:nvPr/>
        </p:nvSpPr>
        <p:spPr>
          <a:xfrm>
            <a:off x="6172200" y="3048000"/>
            <a:ext cx="2438400" cy="838200"/>
          </a:xfrm>
          <a:prstGeom prst="wedgeRectCallout">
            <a:avLst>
              <a:gd name="adj1" fmla="val 2777"/>
              <a:gd name="adj2" fmla="val -226846"/>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Average response time: 31 seconds</a:t>
            </a:r>
            <a:endParaRPr lang="en-US" dirty="0"/>
          </a:p>
        </p:txBody>
      </p:sp>
    </p:spTree>
    <p:extLst>
      <p:ext uri="{BB962C8B-B14F-4D97-AF65-F5344CB8AC3E}">
        <p14:creationId xmlns:p14="http://schemas.microsoft.com/office/powerpoint/2010/main" val="30434133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smtClean="0"/>
              <a:t>Conclusion</a:t>
            </a:r>
            <a:endParaRPr lang="en-US" sz="6600" b="1" dirty="0"/>
          </a:p>
        </p:txBody>
      </p:sp>
      <p:sp>
        <p:nvSpPr>
          <p:cNvPr id="3" name="Content Placeholder 2"/>
          <p:cNvSpPr>
            <a:spLocks noGrp="1"/>
          </p:cNvSpPr>
          <p:nvPr>
            <p:ph idx="1"/>
          </p:nvPr>
        </p:nvSpPr>
        <p:spPr/>
        <p:txBody>
          <a:bodyPr>
            <a:normAutofit/>
          </a:bodyPr>
          <a:lstStyle/>
          <a:p>
            <a:r>
              <a:rPr lang="en-US" dirty="0" smtClean="0"/>
              <a:t>Clearly, at 1024x768, the risk of Users not easily or quickly finding the ‘Add Prospect’ button has been </a:t>
            </a:r>
            <a:r>
              <a:rPr lang="en-US" dirty="0" smtClean="0">
                <a:solidFill>
                  <a:srgbClr val="00B050"/>
                </a:solidFill>
              </a:rPr>
              <a:t>confirmed</a:t>
            </a:r>
            <a:r>
              <a:rPr lang="en-US" dirty="0" smtClean="0"/>
              <a:t>. </a:t>
            </a:r>
          </a:p>
          <a:p>
            <a:r>
              <a:rPr lang="en-US" dirty="0" smtClean="0"/>
              <a:t>Further testing is recommended:</a:t>
            </a:r>
          </a:p>
          <a:p>
            <a:pPr lvl="1"/>
            <a:r>
              <a:rPr lang="en-US" dirty="0" smtClean="0"/>
              <a:t>For higher resolutions in which the </a:t>
            </a:r>
            <a:r>
              <a:rPr lang="en-US" dirty="0" smtClean="0">
                <a:solidFill>
                  <a:srgbClr val="00B050"/>
                </a:solidFill>
              </a:rPr>
              <a:t>labeling</a:t>
            </a:r>
            <a:r>
              <a:rPr lang="en-US" dirty="0" smtClean="0"/>
              <a:t> in the Right-Side </a:t>
            </a:r>
            <a:r>
              <a:rPr lang="en-US" dirty="0" err="1" smtClean="0"/>
              <a:t>Nav</a:t>
            </a:r>
            <a:r>
              <a:rPr lang="en-US" dirty="0" smtClean="0"/>
              <a:t> would be visible.</a:t>
            </a:r>
          </a:p>
          <a:p>
            <a:pPr lvl="1"/>
            <a:r>
              <a:rPr lang="en-US" dirty="0" smtClean="0"/>
              <a:t>To determine that point at which </a:t>
            </a:r>
            <a:r>
              <a:rPr lang="en-US" dirty="0" smtClean="0">
                <a:solidFill>
                  <a:srgbClr val="00B050"/>
                </a:solidFill>
              </a:rPr>
              <a:t>training and/or habituation</a:t>
            </a:r>
            <a:r>
              <a:rPr lang="en-US" dirty="0" smtClean="0"/>
              <a:t> become mitigating factors.</a:t>
            </a:r>
          </a:p>
        </p:txBody>
      </p:sp>
    </p:spTree>
    <p:extLst>
      <p:ext uri="{BB962C8B-B14F-4D97-AF65-F5344CB8AC3E}">
        <p14:creationId xmlns:p14="http://schemas.microsoft.com/office/powerpoint/2010/main" val="22553169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Stipulations</a:t>
            </a:r>
            <a:endParaRPr lang="en-US" b="1" dirty="0"/>
          </a:p>
        </p:txBody>
      </p:sp>
      <p:sp>
        <p:nvSpPr>
          <p:cNvPr id="3" name="Content Placeholder 2"/>
          <p:cNvSpPr>
            <a:spLocks noGrp="1"/>
          </p:cNvSpPr>
          <p:nvPr>
            <p:ph idx="1"/>
          </p:nvPr>
        </p:nvSpPr>
        <p:spPr/>
        <p:txBody>
          <a:bodyPr>
            <a:normAutofit/>
          </a:bodyPr>
          <a:lstStyle/>
          <a:p>
            <a:r>
              <a:rPr lang="en-US" dirty="0" smtClean="0"/>
              <a:t>When this metric was last measured in the late summer of 2013, it was found that approximately 17%, nearly a fifth of all L2L Users view the product at a resolution of </a:t>
            </a:r>
            <a:r>
              <a:rPr lang="en-US" dirty="0" smtClean="0">
                <a:solidFill>
                  <a:srgbClr val="00B050"/>
                </a:solidFill>
              </a:rPr>
              <a:t>1024 x 768</a:t>
            </a:r>
          </a:p>
          <a:p>
            <a:r>
              <a:rPr lang="en-US" dirty="0" smtClean="0">
                <a:solidFill>
                  <a:srgbClr val="00B050"/>
                </a:solidFill>
              </a:rPr>
              <a:t>1024 x 768 </a:t>
            </a:r>
            <a:r>
              <a:rPr lang="en-US" dirty="0" smtClean="0"/>
              <a:t>is the resolution of Apple’s </a:t>
            </a:r>
            <a:r>
              <a:rPr lang="en-US" dirty="0" err="1" smtClean="0"/>
              <a:t>iPad</a:t>
            </a:r>
            <a:endParaRPr lang="en-US" dirty="0" smtClean="0"/>
          </a:p>
        </p:txBody>
      </p:sp>
    </p:spTree>
    <p:extLst>
      <p:ext uri="{BB962C8B-B14F-4D97-AF65-F5344CB8AC3E}">
        <p14:creationId xmlns:p14="http://schemas.microsoft.com/office/powerpoint/2010/main" val="39611493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Assumptions</a:t>
            </a:r>
            <a:endParaRPr lang="en-US" b="1" dirty="0"/>
          </a:p>
        </p:txBody>
      </p:sp>
      <p:sp>
        <p:nvSpPr>
          <p:cNvPr id="3" name="Content Placeholder 2"/>
          <p:cNvSpPr>
            <a:spLocks noGrp="1"/>
          </p:cNvSpPr>
          <p:nvPr>
            <p:ph idx="1"/>
          </p:nvPr>
        </p:nvSpPr>
        <p:spPr/>
        <p:txBody>
          <a:bodyPr/>
          <a:lstStyle/>
          <a:p>
            <a:r>
              <a:rPr lang="en-US" dirty="0" smtClean="0"/>
              <a:t>According to Eric Broughton, turnaround times for leasing agents average </a:t>
            </a:r>
            <a:r>
              <a:rPr lang="en-US" dirty="0" smtClean="0">
                <a:solidFill>
                  <a:srgbClr val="00B050"/>
                </a:solidFill>
              </a:rPr>
              <a:t>6 months</a:t>
            </a:r>
            <a:r>
              <a:rPr lang="en-US" dirty="0" smtClean="0"/>
              <a:t>, giving them precious little time to acquire an appropriate level of familiarity with the software needed to do their jobs.</a:t>
            </a:r>
          </a:p>
          <a:p>
            <a:r>
              <a:rPr lang="en-US" dirty="0" smtClean="0"/>
              <a:t>Adding a Prospect represents </a:t>
            </a:r>
            <a:r>
              <a:rPr lang="en-US" dirty="0" smtClean="0">
                <a:solidFill>
                  <a:srgbClr val="00B050"/>
                </a:solidFill>
              </a:rPr>
              <a:t>core functionality</a:t>
            </a:r>
            <a:r>
              <a:rPr lang="en-US" dirty="0" smtClean="0"/>
              <a:t>.</a:t>
            </a:r>
          </a:p>
          <a:p>
            <a:pPr marL="0" indent="0">
              <a:buNone/>
            </a:pPr>
            <a:endParaRPr lang="en-US" dirty="0"/>
          </a:p>
        </p:txBody>
      </p:sp>
    </p:spTree>
    <p:extLst>
      <p:ext uri="{BB962C8B-B14F-4D97-AF65-F5344CB8AC3E}">
        <p14:creationId xmlns:p14="http://schemas.microsoft.com/office/powerpoint/2010/main" val="40699420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Purpose of Test</a:t>
            </a:r>
            <a:endParaRPr lang="en-US" b="1" dirty="0"/>
          </a:p>
        </p:txBody>
      </p:sp>
      <p:sp>
        <p:nvSpPr>
          <p:cNvPr id="3" name="Content Placeholder 2"/>
          <p:cNvSpPr>
            <a:spLocks noGrp="1"/>
          </p:cNvSpPr>
          <p:nvPr>
            <p:ph idx="1"/>
          </p:nvPr>
        </p:nvSpPr>
        <p:spPr/>
        <p:txBody>
          <a:bodyPr/>
          <a:lstStyle/>
          <a:p>
            <a:r>
              <a:rPr lang="en-US" dirty="0" smtClean="0"/>
              <a:t>Determine </a:t>
            </a:r>
            <a:r>
              <a:rPr lang="en-US" dirty="0" smtClean="0">
                <a:solidFill>
                  <a:srgbClr val="00B050"/>
                </a:solidFill>
              </a:rPr>
              <a:t>optimal size, placement and labeling of ‘Add Prospect’ button</a:t>
            </a:r>
          </a:p>
          <a:p>
            <a:r>
              <a:rPr lang="en-US" dirty="0" smtClean="0"/>
              <a:t>Optimal is defined as follows:</a:t>
            </a:r>
          </a:p>
          <a:p>
            <a:pPr lvl="1"/>
            <a:r>
              <a:rPr lang="en-US" dirty="0" smtClean="0"/>
              <a:t>User can reliably locate this button</a:t>
            </a:r>
          </a:p>
          <a:p>
            <a:pPr lvl="1"/>
            <a:r>
              <a:rPr lang="en-US" dirty="0" smtClean="0"/>
              <a:t>User can locate this button quickly</a:t>
            </a:r>
            <a:endParaRPr lang="en-US" dirty="0"/>
          </a:p>
        </p:txBody>
      </p:sp>
    </p:spTree>
    <p:extLst>
      <p:ext uri="{BB962C8B-B14F-4D97-AF65-F5344CB8AC3E}">
        <p14:creationId xmlns:p14="http://schemas.microsoft.com/office/powerpoint/2010/main" val="23376889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Description of Test</a:t>
            </a:r>
            <a:endParaRPr lang="en-US" b="1" dirty="0"/>
          </a:p>
        </p:txBody>
      </p:sp>
      <p:sp>
        <p:nvSpPr>
          <p:cNvPr id="3" name="Content Placeholder 2"/>
          <p:cNvSpPr>
            <a:spLocks noGrp="1"/>
          </p:cNvSpPr>
          <p:nvPr>
            <p:ph idx="1"/>
          </p:nvPr>
        </p:nvSpPr>
        <p:spPr/>
        <p:txBody>
          <a:bodyPr/>
          <a:lstStyle/>
          <a:p>
            <a:r>
              <a:rPr lang="en-US" dirty="0" smtClean="0"/>
              <a:t>20 anonymous subjects were shown a screen layout that featured a discrete size and location of the ‘Add Prospect’ button: </a:t>
            </a:r>
            <a:r>
              <a:rPr lang="en-US" dirty="0" smtClean="0">
                <a:solidFill>
                  <a:srgbClr val="00B050"/>
                </a:solidFill>
              </a:rPr>
              <a:t>In the Ribbon or the ARSEON</a:t>
            </a:r>
            <a:r>
              <a:rPr lang="en-US" dirty="0" smtClean="0"/>
              <a:t>.</a:t>
            </a:r>
          </a:p>
          <a:p>
            <a:r>
              <a:rPr lang="en-US" dirty="0" smtClean="0"/>
              <a:t>20 </a:t>
            </a:r>
            <a:r>
              <a:rPr lang="en-US" i="1" dirty="0" smtClean="0"/>
              <a:t>other</a:t>
            </a:r>
            <a:r>
              <a:rPr lang="en-US" dirty="0" smtClean="0"/>
              <a:t> anonymous subjects were shown a screen layout that featured a different size and location of the ‘Add Prospect’ button: </a:t>
            </a:r>
            <a:r>
              <a:rPr lang="en-US" dirty="0" smtClean="0">
                <a:solidFill>
                  <a:srgbClr val="00B050"/>
                </a:solidFill>
              </a:rPr>
              <a:t>In the ARSEON only</a:t>
            </a:r>
            <a:r>
              <a:rPr lang="en-US" dirty="0" smtClean="0"/>
              <a:t>.</a:t>
            </a:r>
          </a:p>
          <a:p>
            <a:pPr marL="0" indent="0">
              <a:buNone/>
            </a:pPr>
            <a:endParaRPr lang="en-US" dirty="0"/>
          </a:p>
        </p:txBody>
      </p:sp>
    </p:spTree>
    <p:extLst>
      <p:ext uri="{BB962C8B-B14F-4D97-AF65-F5344CB8AC3E}">
        <p14:creationId xmlns:p14="http://schemas.microsoft.com/office/powerpoint/2010/main" val="19665887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What instruction subjects received</a:t>
            </a:r>
            <a:endParaRPr lang="en-US" b="1" dirty="0"/>
          </a:p>
        </p:txBody>
      </p:sp>
      <p:sp>
        <p:nvSpPr>
          <p:cNvPr id="3" name="Content Placeholder 2"/>
          <p:cNvSpPr>
            <a:spLocks noGrp="1"/>
          </p:cNvSpPr>
          <p:nvPr>
            <p:ph idx="1"/>
          </p:nvPr>
        </p:nvSpPr>
        <p:spPr/>
        <p:txBody>
          <a:bodyPr/>
          <a:lstStyle/>
          <a:p>
            <a:r>
              <a:rPr lang="en-US" dirty="0"/>
              <a:t>You are a leasing agent beginning your day. Someone just called you and said they're thinking of renting an apartment in the building you work for. Such people are called "Prospects." You must now add a Prospect record in this application. </a:t>
            </a:r>
            <a:r>
              <a:rPr lang="en-US" dirty="0">
                <a:solidFill>
                  <a:srgbClr val="00B050"/>
                </a:solidFill>
              </a:rPr>
              <a:t>Where would you click</a:t>
            </a:r>
            <a:r>
              <a:rPr lang="en-US" dirty="0" smtClean="0">
                <a:solidFill>
                  <a:srgbClr val="00B050"/>
                </a:solidFill>
              </a:rPr>
              <a:t>?</a:t>
            </a:r>
            <a:endParaRPr lang="en-US" dirty="0">
              <a:solidFill>
                <a:srgbClr val="00B050"/>
              </a:solidFill>
            </a:endParaRPr>
          </a:p>
        </p:txBody>
      </p:sp>
    </p:spTree>
    <p:extLst>
      <p:ext uri="{BB962C8B-B14F-4D97-AF65-F5344CB8AC3E}">
        <p14:creationId xmlns:p14="http://schemas.microsoft.com/office/powerpoint/2010/main" val="34678213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results</a:t>
            </a:r>
            <a:endParaRPr lang="en-US" dirty="0"/>
          </a:p>
        </p:txBody>
      </p:sp>
      <p:sp>
        <p:nvSpPr>
          <p:cNvPr id="4" name="Text Placeholder 3"/>
          <p:cNvSpPr>
            <a:spLocks noGrp="1"/>
          </p:cNvSpPr>
          <p:nvPr>
            <p:ph type="body" idx="1"/>
          </p:nvPr>
        </p:nvSpPr>
        <p:spPr/>
        <p:txBody>
          <a:bodyPr/>
          <a:lstStyle/>
          <a:p>
            <a:r>
              <a:rPr lang="en-US" dirty="0" smtClean="0"/>
              <a:t>Ribbon vs. ARSEON</a:t>
            </a:r>
            <a:endParaRPr lang="en-US" dirty="0"/>
          </a:p>
        </p:txBody>
      </p:sp>
    </p:spTree>
    <p:extLst>
      <p:ext uri="{BB962C8B-B14F-4D97-AF65-F5344CB8AC3E}">
        <p14:creationId xmlns:p14="http://schemas.microsoft.com/office/powerpoint/2010/main" val="12086361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Add Prospect button </a:t>
            </a:r>
            <a:r>
              <a:rPr lang="en-US" sz="3200" b="1" dirty="0" smtClean="0">
                <a:solidFill>
                  <a:srgbClr val="00B050"/>
                </a:solidFill>
              </a:rPr>
              <a:t>in the Ribbon or ARSEON</a:t>
            </a:r>
            <a:endParaRPr lang="en-US" sz="3200" b="1"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7842" y="1273323"/>
            <a:ext cx="6688316" cy="5460752"/>
          </a:xfrm>
          <a:prstGeom prst="rect">
            <a:avLst/>
          </a:prstGeom>
        </p:spPr>
      </p:pic>
    </p:spTree>
    <p:extLst>
      <p:ext uri="{BB962C8B-B14F-4D97-AF65-F5344CB8AC3E}">
        <p14:creationId xmlns:p14="http://schemas.microsoft.com/office/powerpoint/2010/main" val="30306419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Add Prospect button </a:t>
            </a:r>
            <a:r>
              <a:rPr lang="en-US" sz="3200" b="1" dirty="0" smtClean="0">
                <a:solidFill>
                  <a:srgbClr val="00B050"/>
                </a:solidFill>
              </a:rPr>
              <a:t>in the Ribbon or ARSEON</a:t>
            </a:r>
            <a:endParaRPr lang="en-US" sz="3200" b="1" dirty="0">
              <a:solidFill>
                <a:srgbClr val="00B050"/>
              </a:solidFill>
            </a:endParaRP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7842" y="1273323"/>
            <a:ext cx="6688316" cy="5460752"/>
          </a:xfrm>
          <a:prstGeom prst="rect">
            <a:avLst/>
          </a:prstGeom>
        </p:spPr>
      </p:pic>
      <p:sp>
        <p:nvSpPr>
          <p:cNvPr id="3" name="Oval 2"/>
          <p:cNvSpPr/>
          <p:nvPr/>
        </p:nvSpPr>
        <p:spPr>
          <a:xfrm>
            <a:off x="1905000" y="2667000"/>
            <a:ext cx="685800" cy="685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5486400" y="1219200"/>
            <a:ext cx="2590800" cy="4942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5"/>
          <p:cNvSpPr/>
          <p:nvPr/>
        </p:nvSpPr>
        <p:spPr>
          <a:xfrm>
            <a:off x="990600" y="4724400"/>
            <a:ext cx="3352800" cy="1143000"/>
          </a:xfrm>
          <a:prstGeom prst="wedgeRectCallout">
            <a:avLst>
              <a:gd name="adj1" fmla="val -13441"/>
              <a:gd name="adj2" fmla="val -170771"/>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17 of 20 Users clicked correctly first time</a:t>
            </a:r>
            <a:endParaRPr lang="en-US" dirty="0"/>
          </a:p>
        </p:txBody>
      </p:sp>
      <p:sp>
        <p:nvSpPr>
          <p:cNvPr id="7" name="Rectangular Callout 6"/>
          <p:cNvSpPr/>
          <p:nvPr/>
        </p:nvSpPr>
        <p:spPr>
          <a:xfrm>
            <a:off x="6096000" y="3200400"/>
            <a:ext cx="2438400" cy="838200"/>
          </a:xfrm>
          <a:prstGeom prst="wedgeRectCallout">
            <a:avLst>
              <a:gd name="adj1" fmla="val 2777"/>
              <a:gd name="adj2" fmla="val -226846"/>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Average response time: 17 seconds</a:t>
            </a:r>
            <a:endParaRPr lang="en-US" dirty="0"/>
          </a:p>
        </p:txBody>
      </p:sp>
    </p:spTree>
    <p:extLst>
      <p:ext uri="{BB962C8B-B14F-4D97-AF65-F5344CB8AC3E}">
        <p14:creationId xmlns:p14="http://schemas.microsoft.com/office/powerpoint/2010/main" val="28856517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370</Words>
  <Application>Microsoft Office PowerPoint</Application>
  <PresentationFormat>On-screen Show (4:3)</PresentationFormat>
  <Paragraphs>33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Usability Test Results</vt:lpstr>
      <vt:lpstr>Stipulations</vt:lpstr>
      <vt:lpstr>Assumptions</vt:lpstr>
      <vt:lpstr>Purpose of Test</vt:lpstr>
      <vt:lpstr>Description of Test</vt:lpstr>
      <vt:lpstr>What instruction subjects received</vt:lpstr>
      <vt:lpstr>results</vt:lpstr>
      <vt:lpstr>Add Prospect button in the Ribbon or ARSEON</vt:lpstr>
      <vt:lpstr>Add Prospect button in the Ribbon or ARSEON</vt:lpstr>
      <vt:lpstr>Add Prospect button in the ARSEON only</vt:lpstr>
      <vt:lpstr>PowerPoint Presentation</vt:lpstr>
      <vt:lpstr>Conclusion</vt:lpstr>
    </vt:vector>
  </TitlesOfParts>
  <Company>RealPage,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Usability Test Results</dc:title>
  <dc:creator>Erik Gloor</dc:creator>
  <cp:lastModifiedBy>Erik</cp:lastModifiedBy>
  <cp:revision>7</cp:revision>
  <dcterms:created xsi:type="dcterms:W3CDTF">2014-04-25T18:03:44Z</dcterms:created>
  <dcterms:modified xsi:type="dcterms:W3CDTF">2014-07-24T12:47:23Z</dcterms:modified>
</cp:coreProperties>
</file>